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276" r:id="rId2"/>
    <p:sldId id="277" r:id="rId3"/>
    <p:sldId id="280" r:id="rId4"/>
    <p:sldId id="278" r:id="rId5"/>
    <p:sldId id="281" r:id="rId6"/>
    <p:sldId id="282" r:id="rId7"/>
    <p:sldId id="285" r:id="rId8"/>
    <p:sldId id="284" r:id="rId9"/>
    <p:sldId id="286" r:id="rId10"/>
    <p:sldId id="287" r:id="rId11"/>
    <p:sldId id="288" r:id="rId12"/>
    <p:sldId id="283" r:id="rId13"/>
    <p:sldId id="299" r:id="rId14"/>
    <p:sldId id="300" r:id="rId15"/>
    <p:sldId id="289" r:id="rId16"/>
    <p:sldId id="291" r:id="rId17"/>
    <p:sldId id="290" r:id="rId18"/>
    <p:sldId id="292" r:id="rId19"/>
    <p:sldId id="293" r:id="rId20"/>
    <p:sldId id="298" r:id="rId21"/>
    <p:sldId id="294" r:id="rId22"/>
    <p:sldId id="295" r:id="rId23"/>
    <p:sldId id="297" r:id="rId24"/>
  </p:sldIdLst>
  <p:sldSz cx="12195175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Merriweather Light" pitchFamily="2" charset="77"/>
      <p:regular r:id="rId28"/>
      <p:italic r:id="rId29"/>
    </p:embeddedFont>
    <p:embeddedFont>
      <p:font typeface="Merriweather Regular" panose="02060503050406030704" pitchFamily="18" charset="77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Light" panose="020B0306030504020204" pitchFamily="34" charset="0"/>
      <p:regular r:id="rId38"/>
      <p: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F2B"/>
    <a:srgbClr val="522980"/>
    <a:srgbClr val="6687C3"/>
    <a:srgbClr val="171D42"/>
    <a:srgbClr val="63A593"/>
    <a:srgbClr val="921E56"/>
    <a:srgbClr val="DD9562"/>
    <a:srgbClr val="D49562"/>
    <a:srgbClr val="D49868"/>
    <a:srgbClr val="C00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70" autoAdjust="0"/>
    <p:restoredTop sz="94647"/>
  </p:normalViewPr>
  <p:slideViewPr>
    <p:cSldViewPr snapToGrid="0">
      <p:cViewPr>
        <p:scale>
          <a:sx n="153" d="100"/>
          <a:sy n="153" d="100"/>
        </p:scale>
        <p:origin x="984" y="264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09/04/2025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09/04/2025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geel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990374F-3182-3F4C-8F48-187BC7686E2A}" type="datetime1">
              <a:rPr lang="nl-NL" noProof="0" smtClean="0"/>
              <a:t>09-04-2025</a:t>
            </a:fld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6621" y="5800328"/>
            <a:ext cx="5041933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6621" y="6017497"/>
            <a:ext cx="504193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/>
              <a:t>Functie</a:t>
            </a: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</a:t>
            </a:r>
            <a:br>
              <a:rPr lang="nl-NL" noProof="0" dirty="0"/>
            </a:br>
            <a:r>
              <a:rPr lang="nl-NL" noProof="0" dirty="0"/>
              <a:t>die de aandacht vraagt</a:t>
            </a:r>
          </a:p>
        </p:txBody>
      </p:sp>
      <p:sp>
        <p:nvSpPr>
          <p:cNvPr id="12" name="Tijdelijke aanduiding voor tekst 30">
            <a:extLst>
              <a:ext uri="{FF2B5EF4-FFF2-40B4-BE49-F238E27FC236}">
                <a16:creationId xmlns:a16="http://schemas.microsoft.com/office/drawing/2014/main" id="{C482619B-A308-6A45-8328-69A6510361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0048" y="501834"/>
            <a:ext cx="6820154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A2BC3E6-357C-9C4D-BB24-057B65D701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15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8599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5993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Hoofdstuktitel of Quote slide.</a:t>
            </a:r>
            <a:br>
              <a:rPr lang="nl-NL" noProof="0" dirty="0"/>
            </a:br>
            <a:r>
              <a:rPr lang="nl-NL" noProof="0" dirty="0"/>
              <a:t>(Vul Naam Achternaam 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0784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65904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6C4C691-E650-7E4D-A702-B3B4817425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2" y="6001199"/>
            <a:ext cx="172731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nl-NL" noProof="0" dirty="0"/>
              <a:t>Hoofdstuktitel of Quote slide. (Vul Naam Achternaam </a:t>
            </a:r>
            <a:br>
              <a:rPr lang="nl-NL" noProof="0" dirty="0"/>
            </a:br>
            <a:r>
              <a:rPr lang="nl-NL" noProof="0" dirty="0"/>
              <a:t>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855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572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9783556-A599-7642-ACCF-EBF61ABD3E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2" y="6001199"/>
            <a:ext cx="172731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nl-NL" noProof="0" dirty="0"/>
              <a:t>Hoofdstuktitel of Quote slide. (Vul Naam Achternaam </a:t>
            </a:r>
            <a:br>
              <a:rPr lang="nl-NL" noProof="0" dirty="0"/>
            </a:br>
            <a:r>
              <a:rPr lang="nl-NL" noProof="0" dirty="0"/>
              <a:t>en Functie niet in, </a:t>
            </a:r>
            <a:br>
              <a:rPr lang="nl-NL" noProof="0" dirty="0"/>
            </a:br>
            <a:r>
              <a:rPr lang="nl-NL" noProof="0" dirty="0"/>
              <a:t>in geval van hoofdstuktitel.)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9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56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44CB5340-F631-0A47-A85F-6329C7C3D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2" y="6001199"/>
            <a:ext cx="172731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D278E6B7-4B8C-0B48-B1AE-D598879CF0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51345" cy="19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met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A8F88B1F-2A7A-2844-A29A-F6DE12C6FF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056" y="1816099"/>
            <a:ext cx="5651500" cy="1612900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28A18AD-5A53-604A-828F-2DDF987EA4B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4" name="Tijdelijke aanduiding voor afbeelding 2">
            <a:extLst>
              <a:ext uri="{FF2B5EF4-FFF2-40B4-BE49-F238E27FC236}">
                <a16:creationId xmlns:a16="http://schemas.microsoft.com/office/drawing/2014/main" id="{497FD800-B260-944F-BA0B-866105043D4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818438-7F09-6548-8FF9-E07415B0704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2AF5D89D-CC53-E34F-BDE2-84447EC412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8" name="Tijdelijke aanduiding voor afbeelding 2">
            <a:extLst>
              <a:ext uri="{FF2B5EF4-FFF2-40B4-BE49-F238E27FC236}">
                <a16:creationId xmlns:a16="http://schemas.microsoft.com/office/drawing/2014/main" id="{6F094E10-FD5E-0A48-A1CD-1D1162F799E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9" name="Tijdelijke aanduiding voor afbeelding 2">
            <a:extLst>
              <a:ext uri="{FF2B5EF4-FFF2-40B4-BE49-F238E27FC236}">
                <a16:creationId xmlns:a16="http://schemas.microsoft.com/office/drawing/2014/main" id="{39EE4EE1-9BE1-BE4E-B62B-0A7D3F5919F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10" name="Tijdelijke aanduiding voor afbeelding 2">
            <a:extLst>
              <a:ext uri="{FF2B5EF4-FFF2-40B4-BE49-F238E27FC236}">
                <a16:creationId xmlns:a16="http://schemas.microsoft.com/office/drawing/2014/main" id="{C7198156-6E79-F349-B112-02B24F2BB72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7E1F2805-DE23-7740-80B0-C6AC1A27EFC1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373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29CA342-5E55-4942-8FD1-EBC7E6AFA3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2" y="6001199"/>
            <a:ext cx="172731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4D62D96-7CE2-2344-B4CA-17FC5B3B9FCF}" type="datetime1">
              <a:rPr lang="nl-NL" noProof="0" smtClean="0"/>
              <a:t>09-04-2025</a:t>
            </a:fld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</a:t>
            </a:r>
            <a:br>
              <a:rPr lang="nl-NL" noProof="0" dirty="0"/>
            </a:br>
            <a:r>
              <a:rPr lang="nl-NL" noProof="0" dirty="0"/>
              <a:t>die de aandacht vraagt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51C6920E-2404-FC40-988B-4BB1412D06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0048" y="501834"/>
            <a:ext cx="6820154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solidFill>
                  <a:schemeClr val="tx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800328"/>
            <a:ext cx="5038725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/>
              <a:t>Naam Achternaam</a:t>
            </a:r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/>
              <a:t>Functie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39D95349-05AA-2B4F-ABED-044A01FC0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432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8B8C369-1FE7-A843-9B43-8D475A19F863}" type="datetime1">
              <a:rPr lang="nl-NL" noProof="0" smtClean="0"/>
              <a:t>09-04-2025</a:t>
            </a:fld>
            <a:endParaRPr lang="nl-NL" noProof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 die de aandacht vraagt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14" name="Tijdelijke aanduiding voor tekst 30">
            <a:extLst>
              <a:ext uri="{FF2B5EF4-FFF2-40B4-BE49-F238E27FC236}">
                <a16:creationId xmlns:a16="http://schemas.microsoft.com/office/drawing/2014/main" id="{E9603F35-3EF2-CA47-993A-7691CF422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0048" y="501834"/>
            <a:ext cx="6820154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u="none" strike="noStrike" cap="all" spc="50" baseline="0" smtClean="0">
                <a:solidFill>
                  <a:schemeClr val="tx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530EC65-33C2-034E-BD3C-E88776401B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432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 + partner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09-04-2025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nl-NL" noProof="0" dirty="0"/>
              <a:t>Plaats hier een titel die de aandacht vraagt</a:t>
            </a:r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Naam Achternaam</a:t>
            </a:r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Functie</a:t>
            </a:r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Naam sub-afzender</a:t>
            </a:r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Plaats hier partner-logo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fbeelding 1">
            <a:extLst>
              <a:ext uri="{FF2B5EF4-FFF2-40B4-BE49-F238E27FC236}">
                <a16:creationId xmlns:a16="http://schemas.microsoft.com/office/drawing/2014/main" id="{3944306F-5A66-B50D-6557-5ACF47B3E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432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4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1270293-C2BD-3C44-8B10-DA413454F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2" y="6001199"/>
            <a:ext cx="1727310" cy="67915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4100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512B20-AEAB-ED4D-913E-F86A9F66DD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9996DA3-49B5-6648-983B-260306B2C1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2" y="6001199"/>
            <a:ext cx="172731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3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534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238715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FB7225B-FD51-4847-A322-16CB1734D5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2" y="6001199"/>
            <a:ext cx="172731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54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/>
              <a:t>Titel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28615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A41B15A-CE4E-9344-B74C-EF6B0A1BB9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2" y="6001199"/>
            <a:ext cx="172731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Klik op icoontje om een beeld in te voegen</a:t>
            </a:r>
          </a:p>
        </p:txBody>
      </p:sp>
    </p:spTree>
    <p:extLst>
      <p:ext uri="{BB962C8B-B14F-4D97-AF65-F5344CB8AC3E}">
        <p14:creationId xmlns:p14="http://schemas.microsoft.com/office/powerpoint/2010/main" val="4226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22" r:id="rId4"/>
    <p:sldLayoutId id="2147483708" r:id="rId5"/>
    <p:sldLayoutId id="2147483718" r:id="rId6"/>
    <p:sldLayoutId id="2147483709" r:id="rId7"/>
    <p:sldLayoutId id="2147483720" r:id="rId8"/>
    <p:sldLayoutId id="2147483711" r:id="rId9"/>
    <p:sldLayoutId id="2147483712" r:id="rId10"/>
    <p:sldLayoutId id="2147483713" r:id="rId11"/>
    <p:sldLayoutId id="2147483714" r:id="rId12"/>
    <p:sldLayoutId id="2147483719" r:id="rId13"/>
    <p:sldLayoutId id="2147483716" r:id="rId14"/>
    <p:sldLayoutId id="2147483721" r:id="rId15"/>
    <p:sldLayoutId id="2147483717" r:id="rId1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3B2F68D-B441-9848-93C7-CC27A2C6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noProof="0" dirty="0"/>
              <a:t>09-04-2025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57B00F-890E-8A46-B381-9F01BC4E4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Reducing</a:t>
            </a:r>
            <a:r>
              <a:rPr lang="nl-NL" dirty="0"/>
              <a:t> </a:t>
            </a:r>
            <a:r>
              <a:rPr lang="nl-NL" dirty="0" err="1"/>
              <a:t>Hallucinations</a:t>
            </a:r>
            <a:r>
              <a:rPr lang="nl-NL" dirty="0"/>
              <a:t> in </a:t>
            </a:r>
            <a:br>
              <a:rPr lang="nl-NL" dirty="0"/>
            </a:br>
            <a:r>
              <a:rPr lang="nl-NL" dirty="0"/>
              <a:t>Large </a:t>
            </a:r>
            <a:r>
              <a:rPr lang="nl-NL" dirty="0" err="1"/>
              <a:t>Vision</a:t>
            </a:r>
            <a:r>
              <a:rPr lang="nl-NL" dirty="0"/>
              <a:t>-Language </a:t>
            </a:r>
            <a:r>
              <a:rPr lang="nl-NL" dirty="0" err="1"/>
              <a:t>Models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via Latent-Space Steering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82DB421-4D97-8A42-B5DE-3547E4083B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BD3D1A9-A510-694F-AF76-2F58CECB45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436E91BE-8D82-DA40-9496-FA39C844DE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075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008F1-B690-3FE1-0CF4-89C888D71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Visual shifting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39612E-9DC5-8114-195A-2BB09754DA0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Remove image-specific information</a:t>
                </a:r>
              </a:p>
              <a:p>
                <a:pPr marL="0" indent="0">
                  <a:buNone/>
                </a:pPr>
                <a:endParaRPr lang="en-NL" b="1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NL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NL" dirty="0"/>
                  <a:t> for </a:t>
                </a:r>
                <a14:m>
                  <m:oMath xmlns:m="http://schemas.openxmlformats.org/officeDocument/2006/math">
                    <m:r>
                      <a:rPr lang="en-NL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L" dirty="0">
                    <a:solidFill>
                      <a:schemeClr val="tx2"/>
                    </a:solidFill>
                  </a:rPr>
                  <a:t> example images </a:t>
                </a:r>
                <a:r>
                  <a:rPr lang="en-NL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NL" dirty="0"/>
                  <a:t>}</a:t>
                </a:r>
              </a:p>
              <a:p>
                <a:pPr marL="809625" lvl="1" indent="-457200"/>
                <a:r>
                  <a:rPr lang="en-NL" dirty="0"/>
                  <a:t>So: for each image, perturb and average</a:t>
                </a: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NL" dirty="0"/>
                  <a:t>Stack them into a matrix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nl-N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p>
                    </m:sSubSup>
                    <m:r>
                      <a:rPr lang="nl-NL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NL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NL" dirty="0"/>
                  <a:t>Extract the </a:t>
                </a:r>
                <a:r>
                  <a:rPr lang="en-NL" dirty="0">
                    <a:solidFill>
                      <a:schemeClr val="tx2"/>
                    </a:solidFill>
                  </a:rPr>
                  <a:t>first principal direction</a:t>
                </a:r>
                <a:r>
                  <a:rPr lang="en-NL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nor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vision</m:t>
                        </m:r>
                      </m:sup>
                    </m:sSubSup>
                  </m:oMath>
                </a14:m>
                <a:endParaRPr lang="en-NL" dirty="0"/>
              </a:p>
              <a:p>
                <a:pPr marL="457200" indent="-457200">
                  <a:buFont typeface="+mj-lt"/>
                  <a:buAutoNum type="arabicPeriod" startAt="4"/>
                </a:pPr>
                <a:endParaRPr lang="en-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nor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vision</m:t>
                        </m:r>
                      </m:sup>
                    </m:sSubSup>
                  </m:oMath>
                </a14:m>
                <a:r>
                  <a:rPr lang="en-NL" dirty="0"/>
                  <a:t> captures the dominant pattern of change introduced by feature averaging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39612E-9DC5-8114-195A-2BB09754DA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42" t="-366" b="-131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9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9C7168-83BC-94AB-7332-88C4846A2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Visual shifting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26235AB-94B0-9055-9798-8BF9E88D71C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t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nor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vision</m:t>
                        </m:r>
                      </m:sup>
                    </m:sSubSup>
                  </m:oMath>
                </a14:m>
                <a:r>
                  <a:rPr lang="en-NL" dirty="0"/>
                  <a:t> captures the dominant pattern of change introduced by feature averaging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26235AB-94B0-9055-9798-8BF9E88D7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0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516FFF8-BC3C-423D-3018-3FE13876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41" y="0"/>
            <a:ext cx="6457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2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BAEA-AFDE-37E5-79FC-D2CCF36479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Textual shifting: steering the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435B7A-7BB7-8B20-E653-64BBE582102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Similar idea, now with text (RepE)</a:t>
                </a:r>
              </a:p>
              <a:p>
                <a:pPr marL="0" indent="0">
                  <a:buNone/>
                </a:pPr>
                <a:endParaRPr lang="en-NL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NL" dirty="0"/>
                  <a:t>For each image caption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L" dirty="0"/>
                  <a:t>, let GPT generate a </a:t>
                </a:r>
                <a:r>
                  <a:rPr lang="en-NL" dirty="0">
                    <a:solidFill>
                      <a:schemeClr val="tx2"/>
                    </a:solidFill>
                  </a:rPr>
                  <a:t>hallucinated</a:t>
                </a:r>
                <a:r>
                  <a:rPr lang="en-NL" dirty="0"/>
                  <a:t> version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NL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N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435B7A-7BB7-8B20-E653-64BBE5821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42" t="-3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52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2443-5E76-9DAB-552A-3B9E479F4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D3578-8F40-5B51-76C5-98C0881C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128018"/>
            <a:ext cx="7772400" cy="460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4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9BB85-44BE-C3C5-A06D-E52F59BE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9296-00E8-E53B-F8F1-B534A3C0E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Textual shifting: steering the 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6692AB-2F6A-C719-5C5F-C56C32DF30F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Similar idea, now with text (RepE)</a:t>
                </a:r>
              </a:p>
              <a:p>
                <a:pPr marL="0" indent="0">
                  <a:buNone/>
                </a:pPr>
                <a:endParaRPr lang="en-NL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NL" dirty="0"/>
                  <a:t>For each image caption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NL" dirty="0"/>
                  <a:t>, let GPT generate a </a:t>
                </a:r>
                <a:r>
                  <a:rPr lang="en-NL" dirty="0">
                    <a:solidFill>
                      <a:schemeClr val="tx2"/>
                    </a:solidFill>
                  </a:rPr>
                  <a:t>hallucinated</a:t>
                </a:r>
                <a:r>
                  <a:rPr lang="en-NL" dirty="0"/>
                  <a:t> version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NL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NL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NL" dirty="0"/>
                  <a:t>Compute textual directions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acc>
                          <m:accPr>
                            <m:chr m:val="̃"/>
                            <m:ctrlPr>
                              <a:rPr lang="nl-N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endParaRPr lang="en-NL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NL" dirty="0"/>
                  <a:t>Extract </a:t>
                </a:r>
                <a:r>
                  <a:rPr lang="en-NL" dirty="0">
                    <a:solidFill>
                      <a:schemeClr val="tx2"/>
                    </a:solidFill>
                  </a:rPr>
                  <a:t>principal direction</a:t>
                </a:r>
                <a:r>
                  <a:rPr lang="en-NL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nor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text</m:t>
                        </m:r>
                      </m:sup>
                    </m:sSubSup>
                  </m:oMath>
                </a14:m>
                <a:endParaRPr lang="en-NL" dirty="0"/>
              </a:p>
              <a:p>
                <a:pPr marL="457200" indent="-457200">
                  <a:buFont typeface="+mj-lt"/>
                  <a:buAutoNum type="arabicPeriod"/>
                </a:pPr>
                <a:endParaRPr lang="en-NL" dirty="0"/>
              </a:p>
              <a:p>
                <a:pPr marL="0" indent="0">
                  <a:buNone/>
                </a:pPr>
                <a:r>
                  <a:rPr lang="en-NL" dirty="0"/>
                  <a:t>We only care about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L" dirty="0"/>
                  <a:t> = last text token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6692AB-2F6A-C719-5C5F-C56C32DF3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42" t="-3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4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D467-722F-A574-B837-1C17CE0C6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8D2B0-92BF-985E-724B-41371C373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96" y="540291"/>
            <a:ext cx="9710982" cy="57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7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3F8399-AAC9-2148-B069-1D0F34CDB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Test-time intervention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83D4CEC-459A-0CCA-77DF-407271E034B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t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nl-N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nor/>
                          </m:rPr>
                          <a:rPr lang="nl-NL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vision</m:t>
                        </m:r>
                      </m:sup>
                    </m:sSubSup>
                  </m:oMath>
                </a14:m>
                <a:endParaRPr lang="en-NL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  <m:r>
                      <a:rPr lang="nl-NL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N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nl-NL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nl-NL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nl-NL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last</m:t>
                        </m:r>
                      </m:sub>
                      <m:sup>
                        <m:r>
                          <m:rPr>
                            <m:nor/>
                          </m:rPr>
                          <a:rPr lang="nl-NL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text</m:t>
                        </m:r>
                      </m:sup>
                    </m:sSubSup>
                  </m:oMath>
                </a14:m>
                <a:endParaRPr lang="en-NL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NL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783D4CEC-459A-0CCA-77DF-407271E03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9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46642E-B4B8-B8CA-D6EA-F2E0C1B7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211" y="0"/>
            <a:ext cx="7208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9309-0729-972F-2913-542BBC1C0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A2DD9-19F6-686E-7387-ED5496F8C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NL" dirty="0"/>
              <a:t>Can </a:t>
            </a:r>
            <a:r>
              <a:rPr lang="en-NL" dirty="0">
                <a:solidFill>
                  <a:schemeClr val="tx2"/>
                </a:solidFill>
              </a:rPr>
              <a:t>visual intervention</a:t>
            </a:r>
            <a:r>
              <a:rPr lang="en-NL" dirty="0"/>
              <a:t> effectively reduce hallucination in LVLMs?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Can </a:t>
            </a:r>
            <a:r>
              <a:rPr lang="en-NL" dirty="0">
                <a:solidFill>
                  <a:schemeClr val="tx2"/>
                </a:solidFill>
              </a:rPr>
              <a:t>textual intervention</a:t>
            </a:r>
            <a:r>
              <a:rPr lang="en-NL" dirty="0"/>
              <a:t> effectively reduce hallucination in LVLMs?</a:t>
            </a:r>
          </a:p>
          <a:p>
            <a:pPr marL="457200" indent="-457200">
              <a:buFont typeface="+mj-lt"/>
              <a:buAutoNum type="arabicPeriod"/>
            </a:pPr>
            <a:r>
              <a:rPr lang="en-NL" dirty="0"/>
              <a:t>What is the benefit of </a:t>
            </a:r>
            <a:r>
              <a:rPr lang="en-NL" dirty="0">
                <a:solidFill>
                  <a:schemeClr val="tx2"/>
                </a:solidFill>
              </a:rPr>
              <a:t>combining</a:t>
            </a:r>
            <a:r>
              <a:rPr lang="en-NL" dirty="0"/>
              <a:t> them?</a:t>
            </a:r>
          </a:p>
        </p:txBody>
      </p:sp>
    </p:spTree>
    <p:extLst>
      <p:ext uri="{BB962C8B-B14F-4D97-AF65-F5344CB8AC3E}">
        <p14:creationId xmlns:p14="http://schemas.microsoft.com/office/powerpoint/2010/main" val="112626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3976-69DD-5EC2-A311-61A93EFD9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CHAIR: Open-ended caption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25506-37B0-7CAD-13AA-55C9A4297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823783"/>
            <a:ext cx="7772400" cy="42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65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6568-2751-F140-5424-BC1DA51F6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POPE: Polling-based Object Probing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C7F93-B214-10B3-F9B3-F9E32135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939230"/>
            <a:ext cx="7772400" cy="34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2EAF-3EFD-318C-AFB6-D4CC3428B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Hallucinations in VLMs is not the same as in LMs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5F4FA5-FC40-4832-5745-CFE7AFD660AF}"/>
              </a:ext>
            </a:extLst>
          </p:cNvPr>
          <p:cNvSpPr/>
          <p:nvPr/>
        </p:nvSpPr>
        <p:spPr>
          <a:xfrm>
            <a:off x="3495582" y="2774576"/>
            <a:ext cx="1865312" cy="6633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Vision 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3891DA-19B7-3DF7-FA11-A2BE020130EC}"/>
              </a:ext>
            </a:extLst>
          </p:cNvPr>
          <p:cNvSpPr/>
          <p:nvPr/>
        </p:nvSpPr>
        <p:spPr>
          <a:xfrm>
            <a:off x="3495582" y="4630271"/>
            <a:ext cx="1865313" cy="6633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Language model</a:t>
            </a:r>
          </a:p>
        </p:txBody>
      </p:sp>
      <p:pic>
        <p:nvPicPr>
          <p:cNvPr id="8" name="Graphic 7" descr="Image with solid fill">
            <a:extLst>
              <a:ext uri="{FF2B5EF4-FFF2-40B4-BE49-F238E27FC236}">
                <a16:creationId xmlns:a16="http://schemas.microsoft.com/office/drawing/2014/main" id="{11CC2594-6CC3-C578-8E73-0F52C9B3F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927" y="2605293"/>
            <a:ext cx="1001949" cy="1001949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6445929F-35A2-5D2A-2638-18E134844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8476" y="4504763"/>
            <a:ext cx="914400" cy="9144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7C51EAB-E809-CFA8-4D92-35495F83EB07}"/>
              </a:ext>
            </a:extLst>
          </p:cNvPr>
          <p:cNvSpPr/>
          <p:nvPr/>
        </p:nvSpPr>
        <p:spPr>
          <a:xfrm>
            <a:off x="2587697" y="3005415"/>
            <a:ext cx="833064" cy="20170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1088FB0-A97D-0012-8386-B9618E5402CD}"/>
              </a:ext>
            </a:extLst>
          </p:cNvPr>
          <p:cNvSpPr/>
          <p:nvPr/>
        </p:nvSpPr>
        <p:spPr>
          <a:xfrm>
            <a:off x="2587697" y="4861110"/>
            <a:ext cx="833064" cy="2017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5010F67-C277-7B32-EA85-6D4E5D38F10A}"/>
              </a:ext>
            </a:extLst>
          </p:cNvPr>
          <p:cNvSpPr/>
          <p:nvPr/>
        </p:nvSpPr>
        <p:spPr>
          <a:xfrm>
            <a:off x="5510536" y="3005413"/>
            <a:ext cx="833064" cy="20170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E9DBE98-22A1-E6B0-BE8B-7A69D3168947}"/>
              </a:ext>
            </a:extLst>
          </p:cNvPr>
          <p:cNvSpPr/>
          <p:nvPr/>
        </p:nvSpPr>
        <p:spPr>
          <a:xfrm>
            <a:off x="5510536" y="4861109"/>
            <a:ext cx="833064" cy="2017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2A56820-E28B-F247-164B-3D3E7BEBB51D}"/>
              </a:ext>
            </a:extLst>
          </p:cNvPr>
          <p:cNvSpPr/>
          <p:nvPr/>
        </p:nvSpPr>
        <p:spPr>
          <a:xfrm>
            <a:off x="6884895" y="2603251"/>
            <a:ext cx="421341" cy="42134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E1EDE1-A1DB-60D3-E0E4-E73E0C3C42B4}"/>
              </a:ext>
            </a:extLst>
          </p:cNvPr>
          <p:cNvSpPr/>
          <p:nvPr/>
        </p:nvSpPr>
        <p:spPr>
          <a:xfrm>
            <a:off x="6884895" y="3106266"/>
            <a:ext cx="421341" cy="42134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998256C-4598-492C-DEC7-459577443DBE}"/>
              </a:ext>
            </a:extLst>
          </p:cNvPr>
          <p:cNvSpPr/>
          <p:nvPr/>
        </p:nvSpPr>
        <p:spPr>
          <a:xfrm>
            <a:off x="6884895" y="3609281"/>
            <a:ext cx="421341" cy="42134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DD449A-800C-F3EA-60B7-D2ED1F239670}"/>
              </a:ext>
            </a:extLst>
          </p:cNvPr>
          <p:cNvSpPr/>
          <p:nvPr/>
        </p:nvSpPr>
        <p:spPr>
          <a:xfrm>
            <a:off x="6884894" y="4112296"/>
            <a:ext cx="421341" cy="42134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FD5A03D-D009-8779-558F-4BA3AF02227D}"/>
              </a:ext>
            </a:extLst>
          </p:cNvPr>
          <p:cNvSpPr/>
          <p:nvPr/>
        </p:nvSpPr>
        <p:spPr>
          <a:xfrm>
            <a:off x="6884893" y="4615311"/>
            <a:ext cx="421341" cy="42134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5580FC-63C1-C47E-5FA0-E9F01585C0B3}"/>
              </a:ext>
            </a:extLst>
          </p:cNvPr>
          <p:cNvSpPr/>
          <p:nvPr/>
        </p:nvSpPr>
        <p:spPr>
          <a:xfrm>
            <a:off x="6884893" y="5118326"/>
            <a:ext cx="421341" cy="42134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45A8A76-5812-7044-694E-49B492F4DB22}"/>
              </a:ext>
            </a:extLst>
          </p:cNvPr>
          <p:cNvSpPr/>
          <p:nvPr/>
        </p:nvSpPr>
        <p:spPr>
          <a:xfrm>
            <a:off x="8390311" y="3776656"/>
            <a:ext cx="1865313" cy="6633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>
                <a:solidFill>
                  <a:schemeClr val="tx1"/>
                </a:solidFill>
              </a:rPr>
              <a:t>Language model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7A12EE7-2EFE-CA05-6D93-B460E207815E}"/>
              </a:ext>
            </a:extLst>
          </p:cNvPr>
          <p:cNvSpPr/>
          <p:nvPr/>
        </p:nvSpPr>
        <p:spPr>
          <a:xfrm>
            <a:off x="7431740" y="4007495"/>
            <a:ext cx="833064" cy="20170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8" name="Graphic 27" descr="Chat bubble outline">
            <a:extLst>
              <a:ext uri="{FF2B5EF4-FFF2-40B4-BE49-F238E27FC236}">
                <a16:creationId xmlns:a16="http://schemas.microsoft.com/office/drawing/2014/main" id="{CD987331-8DF1-FF57-EBEA-3783662DE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923931" y="2971800"/>
            <a:ext cx="914400" cy="9144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A87F72-531A-FDDE-340B-CF1BC86D90DB}"/>
              </a:ext>
            </a:extLst>
          </p:cNvPr>
          <p:cNvSpPr/>
          <p:nvPr/>
        </p:nvSpPr>
        <p:spPr>
          <a:xfrm>
            <a:off x="3420761" y="2563434"/>
            <a:ext cx="4010979" cy="1003991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13A11-B5CC-1A62-3E1A-9BEBB49F5A09}"/>
              </a:ext>
            </a:extLst>
          </p:cNvPr>
          <p:cNvSpPr txBox="1"/>
          <p:nvPr/>
        </p:nvSpPr>
        <p:spPr>
          <a:xfrm>
            <a:off x="3420761" y="2172407"/>
            <a:ext cx="60072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dirty="0">
                <a:solidFill>
                  <a:schemeClr val="accent3"/>
                </a:solidFill>
              </a:rPr>
              <a:t>Unstability of the vision encoder can (also) cause hallucination</a:t>
            </a:r>
          </a:p>
        </p:txBody>
      </p:sp>
    </p:spTree>
    <p:extLst>
      <p:ext uri="{BB962C8B-B14F-4D97-AF65-F5344CB8AC3E}">
        <p14:creationId xmlns:p14="http://schemas.microsoft.com/office/powerpoint/2010/main" val="171021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E4199-934E-4F55-B9DC-61C59E59C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9AEC-9A4C-85EE-7972-585F2121B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POPE: Polling-based Object Probing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83946-6DBA-4449-8B30-EFFBF4DC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2304575"/>
            <a:ext cx="7772400" cy="21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88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2F32-823D-3A73-EC12-04339B96D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MMHAL-BENCH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97109-4469-AAA1-47D3-2F44190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823783"/>
            <a:ext cx="7772400" cy="490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7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0058-E19D-CFF8-EEC1-BA45090BD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D52E7-6310-C98A-FBED-1A6BF55815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b="1" dirty="0"/>
              <a:t>Visual shifting improves feature stability</a:t>
            </a:r>
          </a:p>
          <a:p>
            <a:r>
              <a:rPr lang="en-NL" dirty="0"/>
              <a:t>Compute variance across different perturbations</a:t>
            </a:r>
          </a:p>
          <a:p>
            <a:r>
              <a:rPr lang="en-NL" dirty="0"/>
              <a:t>Vision direction appears effective at smoothing out vision features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E60A7-4941-13AB-F551-C64DFA05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21" y="3956121"/>
            <a:ext cx="5875020" cy="24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C4FE8E-0C7B-0667-7BF0-50C13CE6F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4CCF1-6B42-51C7-8CAD-BA65DE1F3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/>
              <a:t>Textual intervention increases attention dependency toward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/>
              <a:t>Combining visual and textual intervention can enhance the level of detail in generations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D8790-D8EF-C48D-7E7F-C95483C7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37" y="1181324"/>
            <a:ext cx="7772400" cy="44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9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38071F-11F6-C47A-524C-DF093DE74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Visual and Textual Intervention (VTI)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3C4D6-95F9-9661-CC2F-A8DEAC710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b="1" dirty="0"/>
              <a:t>Na</a:t>
            </a:r>
            <a:r>
              <a:rPr lang="en-GB" b="1" dirty="0" err="1"/>
              <a:t>ive</a:t>
            </a:r>
            <a:r>
              <a:rPr lang="en-GB" b="1" dirty="0"/>
              <a:t> way of reducing hallucination: </a:t>
            </a:r>
            <a:r>
              <a:rPr lang="en-GB" dirty="0"/>
              <a:t>smooth vision features across multiple images during inference</a:t>
            </a:r>
            <a:r>
              <a:rPr lang="en-NL" b="1" dirty="0"/>
              <a:t> (inefficient)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b="1" dirty="0"/>
              <a:t>VTI:</a:t>
            </a:r>
            <a:r>
              <a:rPr lang="en-NL" dirty="0"/>
              <a:t> precompute feature averages in latent space and apply them during inference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BB6FB-5793-AC35-A50A-8FCA36985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793" y="0"/>
            <a:ext cx="6625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5D1F-DF75-8491-9688-D0E35B88B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Representation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2A57F-044A-44EB-948A-E3DF4EC965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CAB51-4610-2103-93AB-BE39C86C0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950" y="0"/>
            <a:ext cx="9073647" cy="68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DD0C-21D4-652B-7C1C-CFC210E5D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Background: Representation Engineering (RepE)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EA3C7-B157-84FC-7BFC-DF837427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804035"/>
            <a:ext cx="7772400" cy="2236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E9FD8-A466-681C-CA1A-7A94B33C2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31" y="4153774"/>
            <a:ext cx="7772400" cy="224234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FCCF23-15AE-A3F6-5814-1F3328500A87}"/>
              </a:ext>
            </a:extLst>
          </p:cNvPr>
          <p:cNvCxnSpPr/>
          <p:nvPr/>
        </p:nvCxnSpPr>
        <p:spPr>
          <a:xfrm>
            <a:off x="1046264" y="4187832"/>
            <a:ext cx="1020588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46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36386-3F08-84AF-3602-69529261F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69A3-2428-C3D3-A53B-2E95D0A08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Background: Representation Engineering (RepE)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0D905-3226-5BF9-429F-35F67015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823783"/>
            <a:ext cx="7772400" cy="3558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9D9880-98CF-818C-B0E8-0751108B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241" y="4650658"/>
            <a:ext cx="3838916" cy="21161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466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EF3C4-EEED-EBBD-6F09-F77F143A0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977D2-3385-E6D2-F0AF-C6BA2428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78" y="1994264"/>
            <a:ext cx="6688768" cy="3896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E81E2A-BB10-B067-F125-6D516632F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Background: Representation Engineering (RepE)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35C5F-97B3-A42E-614F-72CFB9C1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241" y="4650658"/>
            <a:ext cx="3838916" cy="21161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896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FD8E-4DF4-96ED-667F-3B1AB0041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Back to Visual and Textual Intervention (VTI)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926770-C626-D89C-7E9B-EFDC9D2F4CD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Extend ideas from </a:t>
                </a:r>
                <a:r>
                  <a:rPr lang="en-NL" b="1" dirty="0"/>
                  <a:t>RepE</a:t>
                </a:r>
                <a:r>
                  <a:rPr lang="en-NL" dirty="0"/>
                  <a:t> to VLMs</a:t>
                </a:r>
              </a:p>
              <a:p>
                <a:pPr marL="0" indent="0">
                  <a:buNone/>
                </a:pPr>
                <a:endParaRPr lang="nl-NL" i="1" dirty="0">
                  <a:latin typeface="Cambria Math" panose="02040503050406030204" pitchFamily="18" charset="0"/>
                </a:endParaRPr>
              </a:p>
              <a:p>
                <a:r>
                  <a:rPr lang="nl-NL" dirty="0"/>
                  <a:t>Take </a:t>
                </a:r>
                <a:r>
                  <a:rPr lang="nl-NL" dirty="0" err="1"/>
                  <a:t>an</a:t>
                </a:r>
                <a:r>
                  <a:rPr lang="nl-NL" dirty="0"/>
                  <a:t> image </a:t>
                </a: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nl-NL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</m:oMath>
                </a14:m>
                <a:r>
                  <a:rPr lang="en-NL" dirty="0"/>
                  <a:t> is the </a:t>
                </a:r>
                <a:r>
                  <a:rPr lang="en-NL" dirty="0">
                    <a:solidFill>
                      <a:schemeClr val="tx2"/>
                    </a:solidFill>
                  </a:rPr>
                  <a:t>latent state</a:t>
                </a:r>
                <a:r>
                  <a:rPr lang="en-NL" dirty="0">
                    <a:solidFill>
                      <a:schemeClr val="accent3"/>
                    </a:solidFill>
                  </a:rPr>
                  <a:t> </a:t>
                </a:r>
                <a:r>
                  <a:rPr lang="en-NL" dirty="0"/>
                  <a:t>of the vision encoder for layer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NL" dirty="0"/>
                  <a:t> and vision token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926770-C626-D89C-7E9B-EFDC9D2F4C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07" t="-3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27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4191-CC8A-6FF5-FC62-339DED3EB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Visual shifting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B8EFCC-5462-650D-1873-56B282A8D7E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NL" dirty="0"/>
                  <a:t>Apply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NL" dirty="0"/>
                  <a:t> random </a:t>
                </a:r>
                <a:r>
                  <a:rPr lang="en-NL" dirty="0">
                    <a:solidFill>
                      <a:schemeClr val="tx2"/>
                    </a:solidFill>
                  </a:rPr>
                  <a:t>masks</a:t>
                </a:r>
                <a:r>
                  <a:rPr lang="en-N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NL" dirty="0"/>
                  <a:t> to </a:t>
                </a:r>
                <a14:m>
                  <m:oMath xmlns:m="http://schemas.openxmlformats.org/officeDocument/2006/math">
                    <m:r>
                      <a:rPr lang="en-NL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NL" dirty="0"/>
                  <a:t> to create corrupted versions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L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NL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NL" dirty="0"/>
                  <a:t> of the original image</a:t>
                </a:r>
              </a:p>
              <a:p>
                <a:pPr lvl="1"/>
                <a:r>
                  <a:rPr lang="en-NL" dirty="0"/>
                  <a:t>with corresponding latent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solidFill>
                              <a:schemeClr val="accent5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b="0" i="1" smtClean="0">
                            <a:solidFill>
                              <a:schemeClr val="accent5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nl-NL" b="0" i="1" smtClean="0">
                            <a:solidFill>
                              <a:schemeClr val="accent5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solidFill>
                              <a:schemeClr val="accent5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b="0" i="1" smtClean="0">
                            <a:solidFill>
                              <a:schemeClr val="accent5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nl-NL" b="0" i="1" smtClean="0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b="0" i="1" smtClean="0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b="0" i="1" smtClean="0">
                            <a:solidFill>
                              <a:schemeClr val="accent5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b="0" i="1" smtClean="0">
                            <a:solidFill>
                              <a:schemeClr val="accent5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nl-NL" b="0" i="1" smtClean="0">
                            <a:solidFill>
                              <a:schemeClr val="accent5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NL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NL" dirty="0">
                    <a:solidFill>
                      <a:schemeClr val="tx2"/>
                    </a:solidFill>
                  </a:rPr>
                  <a:t>Average the embeddings</a:t>
                </a:r>
                <a:r>
                  <a:rPr lang="en-NL" dirty="0"/>
                  <a:t> from the perturbations to get a robust latent embedding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NL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Sup>
                          <m:sSubSup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bSup>
                      </m:e>
                    </m:bar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l-N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nl-NL" i="1" smtClean="0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nl-NL" i="1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nl-NL" i="1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i="1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sSub>
                              <m:sSubPr>
                                <m:ctrlPr>
                                  <a:rPr lang="nl-NL" i="1">
                                    <a:solidFill>
                                      <a:schemeClr val="accent5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solidFill>
                                      <a:schemeClr val="accent5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nl-NL" i="1">
                                    <a:solidFill>
                                      <a:schemeClr val="accent5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nl-NL" i="1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nl-NL" i="1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nl-NL" i="1">
                                <a:solidFill>
                                  <a:schemeClr val="accent5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nary>
                  </m:oMath>
                </a14:m>
                <a:endParaRPr lang="en-NL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NL" dirty="0">
                    <a:solidFill>
                      <a:schemeClr val="tx2"/>
                    </a:solidFill>
                  </a:rPr>
                  <a:t>Visual shifting vector </a:t>
                </a:r>
                <a:r>
                  <a:rPr lang="en-NL" dirty="0"/>
                  <a:t>= average embedding – original</a:t>
                </a:r>
                <a:br>
                  <a:rPr lang="en-NL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bSup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l-NL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NL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Sup>
                          <m:sSubSup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bSup>
                      </m:e>
                    </m:bar>
                    <m:r>
                      <a:rPr lang="nl-NL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nl-NL" i="1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bSup>
                  </m:oMath>
                </a14:m>
                <a:endParaRPr lang="en-NL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B8EFCC-5462-650D-1873-56B282A8D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42" t="-2198" r="-134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1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25" id="{7E904BBC-0564-9C43-9FB0-44B86BD379E6}" vid="{181511DB-817F-4A43-90DB-A3B4ADF38AC6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Universiteit Utrecht</Template>
  <TotalTime>1720</TotalTime>
  <Words>449</Words>
  <Application>Microsoft Macintosh PowerPoint</Application>
  <PresentationFormat>Custom</PresentationFormat>
  <Paragraphs>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Merriweather Regular</vt:lpstr>
      <vt:lpstr>Verdana</vt:lpstr>
      <vt:lpstr>Open Sans Light</vt:lpstr>
      <vt:lpstr>Arial</vt:lpstr>
      <vt:lpstr>Merriweather Light</vt:lpstr>
      <vt:lpstr>Cambria Math</vt:lpstr>
      <vt:lpstr>Open Sans</vt:lpstr>
      <vt:lpstr>Universiteit Utrecht</vt:lpstr>
      <vt:lpstr>Reducing Hallucinations in  Large Vision-Language Models  via Latent-Space Steering</vt:lpstr>
      <vt:lpstr>Hallucinations in VLMs is not the same as in LMs</vt:lpstr>
      <vt:lpstr>Visual and Textual Intervention (VTI)</vt:lpstr>
      <vt:lpstr>Representation Engineering</vt:lpstr>
      <vt:lpstr>Background: Representation Engineering (RepE)</vt:lpstr>
      <vt:lpstr>Background: Representation Engineering (RepE)</vt:lpstr>
      <vt:lpstr>Background: Representation Engineering (RepE)</vt:lpstr>
      <vt:lpstr>Back to Visual and Textual Intervention (VTI)</vt:lpstr>
      <vt:lpstr>Visual shifting vectors</vt:lpstr>
      <vt:lpstr>Visual shifting vectors</vt:lpstr>
      <vt:lpstr>Visual shifting vectors</vt:lpstr>
      <vt:lpstr>Textual shifting: steering the decoder</vt:lpstr>
      <vt:lpstr>PowerPoint Presentation</vt:lpstr>
      <vt:lpstr>Textual shifting: steering the decoder</vt:lpstr>
      <vt:lpstr>PowerPoint Presentation</vt:lpstr>
      <vt:lpstr>Test-time intervention</vt:lpstr>
      <vt:lpstr>Experiments</vt:lpstr>
      <vt:lpstr>CHAIR: Open-ended caption generation</vt:lpstr>
      <vt:lpstr>POPE: Polling-based Object Probing Evaluation</vt:lpstr>
      <vt:lpstr>POPE: Polling-based Object Probing Evaluation</vt:lpstr>
      <vt:lpstr>MMHAL-BENCH</vt:lpstr>
      <vt:lpstr>Analysis</vt:lpstr>
      <vt:lpstr>Analysis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Wong, H.M. (Hugh Mee)</dc:creator>
  <cp:keywords/>
  <dc:description/>
  <cp:lastModifiedBy>Wong, H.M. (Hugh Mee)</cp:lastModifiedBy>
  <cp:revision>5</cp:revision>
  <dcterms:created xsi:type="dcterms:W3CDTF">2025-04-08T11:02:25Z</dcterms:created>
  <dcterms:modified xsi:type="dcterms:W3CDTF">2025-04-09T15:44:34Z</dcterms:modified>
  <cp:category/>
</cp:coreProperties>
</file>